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4"/>
  </p:sldMasterIdLst>
  <p:notesMasterIdLst>
    <p:notesMasterId r:id="rId16"/>
  </p:notesMasterIdLst>
  <p:handoutMasterIdLst>
    <p:handoutMasterId r:id="rId17"/>
  </p:handoutMasterIdLst>
  <p:sldIdLst>
    <p:sldId id="400" r:id="rId5"/>
    <p:sldId id="389" r:id="rId6"/>
    <p:sldId id="396" r:id="rId7"/>
    <p:sldId id="375" r:id="rId8"/>
    <p:sldId id="393" r:id="rId9"/>
    <p:sldId id="394" r:id="rId10"/>
    <p:sldId id="391" r:id="rId11"/>
    <p:sldId id="395" r:id="rId12"/>
    <p:sldId id="386" r:id="rId13"/>
    <p:sldId id="293" r:id="rId14"/>
    <p:sldId id="372" r:id="rId15"/>
  </p:sldIdLst>
  <p:sldSz cx="12192000" cy="6858000"/>
  <p:notesSz cx="6858000" cy="9144000"/>
  <p:custShowLst>
    <p:custShow name="Presentazione personalizzata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5202E"/>
    <a:srgbClr val="000000"/>
    <a:srgbClr val="E3FBF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538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67" y="3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0341DB76-9892-4F76-BB83-3F2672017DCC}" type="datetime1">
              <a:rPr lang="it-IT" smtClean="0"/>
              <a:t>25/10/2025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9E9D61A1-75D9-49F7-83EB-F5872642613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9F535BBE-7BCB-48DD-92A2-082C6CCF35AE}" type="datetime1">
              <a:rPr lang="it-IT" smtClean="0"/>
              <a:pPr/>
              <a:t>25/10/2025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EF75CB5-5666-5049-9AE0-38EFD385C21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F75CB5-5666-5049-9AE0-38EFD385C21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9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F75CB5-5666-5049-9AE0-38EFD385C21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E95E9-FAB4-B036-3E82-D42A5E7F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7ED485-0303-84C7-5E95-BF1CBBB10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8EAED00-68B0-2ADF-5A8D-A4E348F37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EED81-3CE2-C4EA-DD49-6E5E55EA2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F75CB5-5666-5049-9AE0-38EFD385C21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720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09143-AD4F-73DD-1252-4AFFAE45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6CA180-46C1-9CF8-A3CF-A6E7D0A0D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A5869C-0365-5497-9251-918F28907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45B2B1-C393-DF11-0E4E-64B21368C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F75CB5-5666-5049-9AE0-38EFD385C21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9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F85F-BF2E-8317-2F39-8E670054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3DFB70-4B78-0179-50C2-9A485AEAD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617BA3-C86F-09ED-3F49-8A1275C87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26C71C-DC7E-05DA-AAD4-8EA8462F2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F75CB5-5666-5049-9AE0-38EFD385C21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54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F75CB5-5666-5049-9AE0-38EFD385C21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9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4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7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1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5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9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1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4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Elemento grafico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  <p:sp>
            <p:nvSpPr>
              <p:cNvPr id="13" name="Elemento grafico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Elemento grafico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  <p:sp>
            <p:nvSpPr>
              <p:cNvPr id="7" name="Elemento grafico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rtlCol="0" anchor="b"/>
          <a:lstStyle>
            <a:lvl1pPr algn="ctr">
              <a:defRPr lang="it-IT"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 rtlCol="0">
            <a:noAutofit/>
          </a:bodyPr>
          <a:lstStyle>
            <a:lvl1pPr marL="0" indent="0" algn="ctr">
              <a:buNone/>
              <a:defRPr lang="it-IT"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27153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2 colonne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rtlCol="0" anchor="b">
            <a:noAutofit/>
          </a:bodyPr>
          <a:lstStyle>
            <a:lvl1pPr algn="l">
              <a:defRPr lang="it-IT"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 rtlCol="0"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2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Fai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 rtlCol="0">
            <a:noAutofit/>
          </a:bodyPr>
          <a:lstStyle>
            <a:lvl1pPr algn="l">
              <a:defRPr lang="it-IT" sz="1200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rtlCol="0">
            <a:noAutofit/>
          </a:bodyPr>
          <a:lstStyle>
            <a:lvl1pPr>
              <a:defRPr lang="it-IT" sz="1200">
                <a:solidFill>
                  <a:schemeClr val="bg1"/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2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40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rtlCol="0" anchor="b">
            <a:noAutofit/>
          </a:bodyPr>
          <a:lstStyle>
            <a:lvl1pPr algn="l">
              <a:defRPr lang="it-IT"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 rtlCol="0"/>
          <a:lstStyle>
            <a:lvl1pPr algn="ctr">
              <a:defRPr lang="it-IT" sz="2000"/>
            </a:lvl1pPr>
          </a:lstStyle>
          <a:p>
            <a:pPr rtl="0"/>
            <a:r>
              <a:rPr lang="it-IT" dirty="0"/>
              <a:t>Fare clic sull'icona per inserire un'immagine</a:t>
            </a:r>
          </a:p>
        </p:txBody>
      </p:sp>
      <p:sp>
        <p:nvSpPr>
          <p:cNvPr id="19" name="Segnaposto contenuto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it-IT"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4pPr>
          </a:lstStyle>
          <a:p>
            <a:pPr lvl="0" rtl="0"/>
            <a:r>
              <a:rPr lang="it-IT"/>
              <a:t>Fare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rtlCol="0">
            <a:noAutofit/>
          </a:bodyPr>
          <a:lstStyle>
            <a:lvl1pPr>
              <a:defRPr lang="it-IT" sz="1200">
                <a:solidFill>
                  <a:schemeClr val="bg1"/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8" name="Elemento grafico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</p:grpSp>
        <p:pic>
          <p:nvPicPr>
            <p:cNvPr id="4" name="Segnaposto contenuto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rtlCol="0" anchor="b">
            <a:noAutofit/>
          </a:bodyPr>
          <a:lstStyle>
            <a:lvl1pPr>
              <a:defRPr lang="it-IT" sz="3200" cap="all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 rtlCol="0"/>
          <a:lstStyle>
            <a:lvl1pPr>
              <a:lnSpc>
                <a:spcPct val="120000"/>
              </a:lnSpc>
              <a:spcBef>
                <a:spcPts val="1000"/>
              </a:spcBef>
              <a:defRPr lang="it-IT"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lang="it-IT"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lang="it-IT"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lang="it-IT"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lang="it-IT" sz="12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Fai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rtlCol="0" anchor="ctr" anchorCtr="0">
            <a:noAutofit/>
          </a:bodyPr>
          <a:lstStyle>
            <a:lvl1pPr algn="ctr">
              <a:defRPr lang="it-IT"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6" name="Segnaposto contenuto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9" name="Elemento grafico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it-IT"/>
                </a:defPPr>
              </a:lstStyle>
              <a:p>
                <a:pPr rtl="0"/>
                <a:endParaRPr lang="it-IT" dirty="0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rtlCol="0" anchor="b"/>
          <a:lstStyle>
            <a:lvl1pPr>
              <a:defRPr lang="it-IT"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 rtlCol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lang="it-IT"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lang="it-IT"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lang="it-IT"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lang="it-IT"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lang="it-IT" sz="12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Fai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rtlCol="0" anchor="b">
            <a:noAutofit/>
          </a:bodyPr>
          <a:lstStyle>
            <a:lvl1pPr algn="ctr">
              <a:defRPr lang="it-IT" sz="3200" cap="all" spc="300" baseline="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 rtlCol="0">
            <a:noAutofit/>
          </a:bodyPr>
          <a:lstStyle>
            <a:lvl1pPr marL="0" indent="0" algn="ctr">
              <a:buNone/>
              <a:defRPr lang="it-IT"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 rtlCol="0">
            <a:noAutofit/>
          </a:bodyPr>
          <a:lstStyle>
            <a:lvl1pPr algn="l">
              <a:defRPr lang="it-IT" sz="1200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rtlCol="0">
            <a:noAutofit/>
          </a:bodyPr>
          <a:lstStyle>
            <a:lvl1pPr>
              <a:defRPr lang="it-IT" sz="1200">
                <a:solidFill>
                  <a:schemeClr val="bg1"/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rtlCol="0" anchor="b">
            <a:noAutofit/>
          </a:bodyPr>
          <a:lstStyle>
            <a:lvl1pPr algn="l">
              <a:defRPr lang="it-IT"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9" name="Segnaposto contenuto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it-IT"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/>
            </a:lvl4pPr>
          </a:lstStyle>
          <a:p>
            <a:pPr lvl="0" rtl="0"/>
            <a:r>
              <a:rPr lang="it-IT"/>
              <a:t>Fare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12" name="Segnaposto tabella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 rtlCol="0"/>
          <a:lstStyle>
            <a:lvl1pPr>
              <a:defRPr lang="it-IT" sz="2400">
                <a:latin typeface="+mn-lt"/>
              </a:defRPr>
            </a:lvl1pPr>
          </a:lstStyle>
          <a:p>
            <a:pPr rtl="0"/>
            <a:r>
              <a:rPr lang="it-IT" dirty="0"/>
              <a:t>Fare clic sull'icona per inserire una tabella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 rtlCol="0">
            <a:noAutofit/>
          </a:bodyPr>
          <a:lstStyle>
            <a:lvl1pPr algn="l">
              <a:defRPr lang="it-IT" sz="1200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rtlCol="0" anchor="b">
            <a:noAutofit/>
          </a:bodyPr>
          <a:lstStyle>
            <a:lvl1pPr algn="l">
              <a:defRPr lang="it-IT"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9" name="Segnaposto contenuto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 rtlCol="0"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it-IT"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lang="it-IT"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lang="it-IT"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lang="it-IT" sz="1800" spc="0"/>
            </a:lvl4pPr>
          </a:lstStyle>
          <a:p>
            <a:pPr lvl="0" rtl="0"/>
            <a:r>
              <a:rPr lang="it-IT"/>
              <a:t>Fare clic per aggiungere contenuti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lang="it-IT"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lang="it-IT"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lang="it-IT"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lang="it-IT" sz="12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 rtlCol="0">
            <a:noAutofit/>
          </a:bodyPr>
          <a:lstStyle>
            <a:lvl1pPr algn="l">
              <a:defRPr lang="it-IT" sz="1200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rtlCol="0">
            <a:noAutofit/>
          </a:bodyPr>
          <a:lstStyle>
            <a:lvl1pPr>
              <a:defRPr lang="it-IT" sz="1200">
                <a:solidFill>
                  <a:schemeClr val="bg1"/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lonne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rtlCol="0" anchor="b">
            <a:noAutofit/>
          </a:bodyPr>
          <a:lstStyle>
            <a:lvl1pPr algn="l">
              <a:defRPr lang="it-IT"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tabella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 rtlCol="0"/>
          <a:lstStyle>
            <a:lvl1pPr>
              <a:defRPr lang="it-IT" sz="2400">
                <a:latin typeface="+mn-lt"/>
              </a:defRPr>
            </a:lvl1pPr>
          </a:lstStyle>
          <a:p>
            <a:pPr rtl="0"/>
            <a:r>
              <a:rPr lang="it-IT" dirty="0"/>
              <a:t>Fare clic sull'icona per inserire una tabella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 rtlCol="0">
            <a:noAutofit/>
          </a:bodyPr>
          <a:lstStyle>
            <a:lvl1pPr algn="l">
              <a:defRPr lang="it-IT" sz="1200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rtlCol="0">
            <a:noAutofit/>
          </a:bodyPr>
          <a:lstStyle>
            <a:lvl1pPr>
              <a:defRPr lang="it-IT" sz="1200">
                <a:solidFill>
                  <a:schemeClr val="bg1"/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C9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C91419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F99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9409380-4903-CC7E-3878-00BD99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296" y="3841"/>
            <a:ext cx="55117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2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3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A9FED2-D0D5-32D6-28E4-3FDAED20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3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58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45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dirty="0"/>
              <a:t>Titolo presentazione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024F78-56A6-7740-B68D-8D4D026EDF3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8846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60" r:id="rId18"/>
    <p:sldLayoutId id="2147483961" r:id="rId19"/>
    <p:sldLayoutId id="2147483962" r:id="rId20"/>
    <p:sldLayoutId id="2147483963" r:id="rId21"/>
    <p:sldLayoutId id="2147483679" r:id="rId22"/>
    <p:sldLayoutId id="2147483669" r:id="rId23"/>
    <p:sldLayoutId id="2147483672" r:id="rId24"/>
    <p:sldLayoutId id="2147483677" r:id="rId25"/>
    <p:sldLayoutId id="2147483678" r:id="rId26"/>
    <p:sldLayoutId id="2147483664" r:id="rId27"/>
    <p:sldLayoutId id="2147483964" r:id="rId28"/>
  </p:sldLayoutIdLst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tx2"/>
            </a:gs>
            <a:gs pos="81000">
              <a:srgbClr val="FFFFFF"/>
            </a:gs>
            <a:gs pos="52000">
              <a:schemeClr val="tx1"/>
            </a:gs>
            <a:gs pos="0">
              <a:srgbClr val="FFFFFF"/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B20B6-3CA0-46DB-D851-FBECF4C83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olo 2">
            <a:extLst>
              <a:ext uri="{FF2B5EF4-FFF2-40B4-BE49-F238E27FC236}">
                <a16:creationId xmlns:a16="http://schemas.microsoft.com/office/drawing/2014/main" id="{71ED8395-2CF7-7D25-10D5-D486C659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0"/>
            <a:ext cx="5489275" cy="4848046"/>
          </a:xfrm>
          <a:ln cmpd="dbl">
            <a:noFill/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it-IT" sz="3200" b="0" i="0" u="none" strike="noStrike" kern="1200" cap="all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Differenze di genere nell'approccio Alla cura dell’obesità</a:t>
            </a:r>
            <a:br>
              <a:rPr kumimoji="0" lang="it-IT" sz="3200" b="0" i="0" u="none" strike="noStrike" kern="1200" cap="all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it-IT" dirty="0"/>
          </a:p>
        </p:txBody>
      </p:sp>
      <p:sp useBgFill="1">
        <p:nvSpPr>
          <p:cNvPr id="4" name="Sottotitolo 3">
            <a:extLst>
              <a:ext uri="{FF2B5EF4-FFF2-40B4-BE49-F238E27FC236}">
                <a16:creationId xmlns:a16="http://schemas.microsoft.com/office/drawing/2014/main" id="{27148586-B423-FF2B-6A29-5DB9878B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922" y="4848046"/>
            <a:ext cx="4526280" cy="200995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5202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cap="none" spc="0" dirty="0">
                <a:solidFill>
                  <a:srgbClr val="05202E"/>
                </a:solidFill>
                <a:latin typeface="Century Gothic" panose="020B0502020202020204"/>
              </a:rPr>
              <a:t>			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5202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Dott.ssa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5202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Marzia Del Monte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5202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5202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Psicologa- Psicoterapeuta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5202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Roma</a:t>
            </a:r>
            <a:endParaRPr lang="it-IT" sz="2800" b="1" dirty="0">
              <a:solidFill>
                <a:srgbClr val="F3703A"/>
              </a:solidFill>
            </a:endParaRPr>
          </a:p>
          <a:p>
            <a:endParaRPr lang="it-IT" sz="2800" b="1" dirty="0">
              <a:solidFill>
                <a:srgbClr val="F37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957" y="0"/>
            <a:ext cx="7123043" cy="6857999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    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GRAZIE PER LA CORTESE ATTENZIONE</a:t>
            </a: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Dott.ssa  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Marzia  Del  Monte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Psicologa – Psicoterapeuta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Cognitivo-Comportamentale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Consulente Psicologa in ambito Medico Legale e Militare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Esperta in Neuroscienze, Neuropsicologia clinica e Psicodiagnosi.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Esperta in DCA e patologie dell’Obesità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Esperta in Dipendenze Patologiche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Esperta in Psicologia della Salute Organizzativa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Esperta in Disturbi del Neurosviluppo e dello Spettro Autistico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 descr="Immagine che contiene testo, poster, Copertina del libro, grafica&#10;&#10;Il contenuto generato dall'IA potrebbe non essere corretto.">
            <a:extLst>
              <a:ext uri="{FF2B5EF4-FFF2-40B4-BE49-F238E27FC236}">
                <a16:creationId xmlns:a16="http://schemas.microsoft.com/office/drawing/2014/main" id="{6C9C09B7-FDBE-5C9C-62F3-CE45CC866C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003"/>
          <a:stretch>
            <a:fillRect/>
          </a:stretch>
        </p:blipFill>
        <p:spPr>
          <a:xfrm>
            <a:off x="2405271" y="10"/>
            <a:ext cx="8348868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22E877-2298-81D7-ABB3-60A521CFDD8C}"/>
              </a:ext>
            </a:extLst>
          </p:cNvPr>
          <p:cNvSpPr txBox="1"/>
          <p:nvPr/>
        </p:nvSpPr>
        <p:spPr>
          <a:xfrm>
            <a:off x="1884077" y="648468"/>
            <a:ext cx="785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L’Italia è il primo Paese al mondo a riconoscere per legge </a:t>
            </a:r>
            <a:r>
              <a:rPr lang="it-IT" sz="2400" b="1" i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l’obesità</a:t>
            </a:r>
            <a:r>
              <a:rPr lang="it-IT" b="1" i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come MALATTIA CRONICA, progressiva e recidivante  Ddl (1483 « legge Pella »)  </a:t>
            </a:r>
          </a:p>
          <a:p>
            <a:pPr algn="ctr"/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1° ottobre 2025.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44A32F-8951-C4C6-0839-E3B9929F0F07}"/>
              </a:ext>
            </a:extLst>
          </p:cNvPr>
          <p:cNvSpPr txBox="1"/>
          <p:nvPr/>
        </p:nvSpPr>
        <p:spPr>
          <a:xfrm>
            <a:off x="1803394" y="5240035"/>
            <a:ext cx="785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 relazione con il cibo, l'immagine corporea, l'autostima e lo stigma sociale sono aspetti che differiscono a seconda del genere.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86EF78-8890-1856-8FAC-7353A5F35177}"/>
              </a:ext>
            </a:extLst>
          </p:cNvPr>
          <p:cNvSpPr txBox="1"/>
          <p:nvPr/>
        </p:nvSpPr>
        <p:spPr>
          <a:xfrm>
            <a:off x="1803394" y="1955749"/>
            <a:ext cx="7853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Continua a </a:t>
            </a:r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</a:t>
            </a:r>
            <a:r>
              <a:rPr lang="it-IT" sz="1800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ersistere  l’idea che chi ne è colpito  ne è  pienamente responsabile.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95C5A5-7F3D-0834-809C-EA14B2B7FB55}"/>
              </a:ext>
            </a:extLst>
          </p:cNvPr>
          <p:cNvSpPr txBox="1"/>
          <p:nvPr/>
        </p:nvSpPr>
        <p:spPr>
          <a:xfrm>
            <a:off x="1803394" y="2885544"/>
            <a:ext cx="7853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Sebbene l'obesità grave sia diffusa in modo simile tra uomini e donne, la chirurgia bariatrica viene eseguita più frequentemente sulle donne, che rappresentano circa l'80% dei pazienti sottoposti a questo tipo di intervento.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E76616-6E20-E4D2-A389-1031DFC4858F}"/>
              </a:ext>
            </a:extLst>
          </p:cNvPr>
          <p:cNvSpPr txBox="1"/>
          <p:nvPr/>
        </p:nvSpPr>
        <p:spPr>
          <a:xfrm>
            <a:off x="1803394" y="4085873"/>
            <a:ext cx="7853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Esistono alcune differenze significative tra i due sessi in relazione al percorso chirurgico, ai risultati </a:t>
            </a:r>
            <a:r>
              <a:rPr lang="it-IT" b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e al modo in cui uomini e donne vivono questa condizione psicologica.</a:t>
            </a:r>
            <a:endParaRPr lang="it-IT" sz="1800" b="1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endParaRPr lang="it-IT" b="1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6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10046-9C75-BF2D-2B52-54A7EA1E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020" y="693940"/>
            <a:ext cx="6327105" cy="194513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Linee guida sicob </a:t>
            </a:r>
            <a:br>
              <a:rPr lang="it-IT" sz="36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it-IT" sz="36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 good psychological</a:t>
            </a:r>
            <a:br>
              <a:rPr lang="it-IT" sz="36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it-IT" sz="36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practice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95627F-1BC9-9655-E64D-6A2E1C63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69" y="3429000"/>
            <a:ext cx="4970353" cy="25802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7F0AF4-D0E4-44CE-D306-F3D9E384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981" y="264160"/>
            <a:ext cx="2691022" cy="31648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7BA01B-818E-77F1-88D5-E9664C8A8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9171"/>
            <a:ext cx="255522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86" y="699949"/>
            <a:ext cx="8985380" cy="99554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it-IT"/>
            </a:defPPr>
          </a:lstStyle>
          <a:p>
            <a:pPr algn="ctr"/>
            <a:r>
              <a:rPr lang="en-US" sz="5000" b="1" kern="1200" cap="all" spc="1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2700" b="1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Fattori psicologici comuni ad entrambi i generi</a:t>
            </a:r>
            <a:r>
              <a:rPr lang="en-US" sz="2700" b="1" spc="100" dirty="0">
                <a:solidFill>
                  <a:schemeClr val="bg1"/>
                </a:solidFill>
              </a:rPr>
              <a:t> IN CONSULENZA BARIATRICA</a:t>
            </a:r>
            <a:endParaRPr lang="en-US" sz="2700" kern="1200" cap="all" spc="1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>
              <a:spcAft>
                <a:spcPts val="600"/>
              </a:spcAft>
            </a:pPr>
            <a:fld id="{FE024F78-56A6-7740-B68D-8D4D026EDF3F}" type="slidenum"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sz="10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53C59C4-723F-E6F4-05CC-4D4F329FFC93}"/>
              </a:ext>
            </a:extLst>
          </p:cNvPr>
          <p:cNvSpPr/>
          <p:nvPr/>
        </p:nvSpPr>
        <p:spPr>
          <a:xfrm>
            <a:off x="1801891" y="2365881"/>
            <a:ext cx="3087642" cy="205830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89196"/>
              <a:satOff val="-2817"/>
              <a:lumOff val="3088"/>
              <a:alphaOff val="0"/>
            </a:schemeClr>
          </a:fillRef>
          <a:effectRef idx="0">
            <a:schemeClr val="accent5">
              <a:hueOff val="589196"/>
              <a:satOff val="-2817"/>
              <a:lumOff val="30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Problemi di autostima e immagine corporea</a:t>
            </a:r>
          </a:p>
          <a:p>
            <a:pPr algn="ctr"/>
            <a:r>
              <a:rPr lang="it-IT" sz="1300" dirty="0">
                <a:solidFill>
                  <a:schemeClr val="bg1"/>
                </a:solidFill>
              </a:rPr>
              <a:t>L'obesità può generare un forte senso di insoddisfazione verso il proprio corpo, portando a una bassa autostima e a una visione distorta di sé. Il confronto con gli altri e l'auto-critica sono fattori che contribuiscono a mantenere un peso corporeo non idoneo.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F47D9E7-C370-8230-6A68-1775E824AB1D}"/>
              </a:ext>
            </a:extLst>
          </p:cNvPr>
          <p:cNvGrpSpPr/>
          <p:nvPr/>
        </p:nvGrpSpPr>
        <p:grpSpPr>
          <a:xfrm>
            <a:off x="4265526" y="4424184"/>
            <a:ext cx="3203173" cy="2555187"/>
            <a:chOff x="6195573" y="82294"/>
            <a:chExt cx="3143703" cy="2082496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1D193584-B513-1CFD-4773-B3FE20AD390C}"/>
                </a:ext>
              </a:extLst>
            </p:cNvPr>
            <p:cNvSpPr/>
            <p:nvPr/>
          </p:nvSpPr>
          <p:spPr>
            <a:xfrm>
              <a:off x="6195573" y="196605"/>
              <a:ext cx="3143703" cy="18538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78E7D4-214B-374B-A81A-CDB2845F04B7}"/>
                </a:ext>
              </a:extLst>
            </p:cNvPr>
            <p:cNvSpPr txBox="1"/>
            <p:nvPr/>
          </p:nvSpPr>
          <p:spPr>
            <a:xfrm>
              <a:off x="6249486" y="82294"/>
              <a:ext cx="3072917" cy="208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kern="1200" dirty="0">
                <a:solidFill>
                  <a:srgbClr val="000000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kern="1200" dirty="0">
                <a:solidFill>
                  <a:srgbClr val="000000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b="1" kern="1200" dirty="0">
                  <a:solidFill>
                    <a:srgbClr val="000000"/>
                  </a:solidFill>
                </a:rPr>
                <a:t>Disturbi dell'umore e ansia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dirty="0">
                <a:solidFill>
                  <a:schemeClr val="bg1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kern="1200" dirty="0">
                  <a:solidFill>
                    <a:schemeClr val="bg1"/>
                  </a:solidFill>
                </a:rPr>
                <a:t> Condizioni come depressione e ansia sono spesso associate all'obesità. In molti casi, il cibo viene utilizzato come meccanismo di gestione emotiva, un modo per affrontare sentimenti negativi, stress e insicurezza.</a:t>
              </a:r>
              <a:endParaRPr lang="en-US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10E5960-3491-9264-9738-AE1FF0D114B9}"/>
              </a:ext>
            </a:extLst>
          </p:cNvPr>
          <p:cNvGrpSpPr/>
          <p:nvPr/>
        </p:nvGrpSpPr>
        <p:grpSpPr>
          <a:xfrm>
            <a:off x="8024110" y="2195925"/>
            <a:ext cx="3089790" cy="2228259"/>
            <a:chOff x="-1277089" y="29327"/>
            <a:chExt cx="3089790" cy="207867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9F173F9-E425-420B-8F77-903AB6FDC146}"/>
                </a:ext>
              </a:extLst>
            </p:cNvPr>
            <p:cNvSpPr/>
            <p:nvPr/>
          </p:nvSpPr>
          <p:spPr>
            <a:xfrm>
              <a:off x="-1277089" y="204166"/>
              <a:ext cx="3089790" cy="19038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941B4E1-C7A8-02E8-D88C-0D1470D8166A}"/>
                </a:ext>
              </a:extLst>
            </p:cNvPr>
            <p:cNvSpPr txBox="1"/>
            <p:nvPr/>
          </p:nvSpPr>
          <p:spPr>
            <a:xfrm>
              <a:off x="-1277089" y="29327"/>
              <a:ext cx="3089790" cy="1853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kern="1200" dirty="0">
                <a:solidFill>
                  <a:srgbClr val="000000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dirty="0">
                <a:solidFill>
                  <a:srgbClr val="000000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b="1" kern="1200" dirty="0">
                  <a:solidFill>
                    <a:srgbClr val="000000"/>
                  </a:solidFill>
                </a:rPr>
                <a:t>Stigma sociale e pregiudizi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dirty="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kern="1200" dirty="0">
                  <a:solidFill>
                    <a:schemeClr val="bg1"/>
                  </a:solidFill>
                </a:rPr>
                <a:t>La discriminazione e i giudizi negativi legati al peso. Lo stigma può provenire da estranei, familiari, colleghi e persino operatori sanitari e spesso si manifesta con prese in giro e critiche verbali.</a:t>
              </a:r>
              <a:endParaRPr lang="en-US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2A50537-50B9-561D-8D89-45A060679041}"/>
              </a:ext>
            </a:extLst>
          </p:cNvPr>
          <p:cNvGrpSpPr/>
          <p:nvPr/>
        </p:nvGrpSpPr>
        <p:grpSpPr>
          <a:xfrm>
            <a:off x="7610764" y="4370626"/>
            <a:ext cx="3150625" cy="2468487"/>
            <a:chOff x="1728992" y="519341"/>
            <a:chExt cx="2874930" cy="2208115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CFF9C3-01F5-E802-B20E-100F52931B5D}"/>
                </a:ext>
              </a:extLst>
            </p:cNvPr>
            <p:cNvSpPr/>
            <p:nvPr/>
          </p:nvSpPr>
          <p:spPr>
            <a:xfrm>
              <a:off x="1728992" y="718834"/>
              <a:ext cx="2835627" cy="20086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881E2E3-8C53-4386-3EB5-7F5CF4380D6E}"/>
                </a:ext>
              </a:extLst>
            </p:cNvPr>
            <p:cNvSpPr txBox="1"/>
            <p:nvPr/>
          </p:nvSpPr>
          <p:spPr>
            <a:xfrm>
              <a:off x="1768295" y="519341"/>
              <a:ext cx="2835627" cy="2208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kern="1200" dirty="0">
                <a:solidFill>
                  <a:srgbClr val="000000"/>
                </a:solidFill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dirty="0">
                <a:solidFill>
                  <a:srgbClr val="000000"/>
                </a:solidFill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b="1" kern="1200" dirty="0">
                  <a:solidFill>
                    <a:srgbClr val="000000"/>
                  </a:solidFill>
                </a:rPr>
                <a:t>Disturbi alimentari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endParaRPr lang="it-IT" sz="1400" b="1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it-IT" sz="1400" kern="1200" dirty="0">
                  <a:solidFill>
                    <a:schemeClr val="bg1"/>
                  </a:solidFill>
                </a:rPr>
                <a:t>L'obesità può sovrapporsi a disturbi del comportamento alimentare, come il disturbo da alimentazione incontrollata (Binge Eating Disorder).</a:t>
              </a:r>
              <a:endParaRPr lang="en-US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283259A8-F1A2-FDB1-7B6D-DF42C1C59180}"/>
              </a:ext>
            </a:extLst>
          </p:cNvPr>
          <p:cNvSpPr/>
          <p:nvPr/>
        </p:nvSpPr>
        <p:spPr>
          <a:xfrm>
            <a:off x="5074670" y="2388052"/>
            <a:ext cx="2721231" cy="203613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1400" b="1" dirty="0">
                <a:solidFill>
                  <a:srgbClr val="000000"/>
                </a:solidFill>
              </a:rPr>
              <a:t>Esperienze traumatiche</a:t>
            </a:r>
          </a:p>
          <a:p>
            <a:pPr algn="ctr"/>
            <a:endParaRPr lang="it-IT" sz="1300" b="1" dirty="0"/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Eventi stressanti o traumatici possono influenzare il comportamento alimentare e contribuire allo sviluppo dell'obesità.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E6880-9414-2693-DA6D-7DE9632C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EA798-1E85-EF7B-D8B8-C8118309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28" y="861782"/>
            <a:ext cx="10353762" cy="970450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bg1"/>
                </a:solidFill>
              </a:rPr>
              <a:t>Fattori psicologici SPECIFICI NELLA DONNA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IN consulenza bariatrica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54AD07-05EA-2EBE-2838-BCF57981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defTabSz="914400">
              <a:spcAft>
                <a:spcPts val="600"/>
              </a:spcAft>
            </a:pPr>
            <a:fld id="{FE024F78-56A6-7740-B68D-8D4D026EDF3F}" type="slidenum">
              <a:rPr lang="en-US" sz="1000" smtClean="0">
                <a:solidFill>
                  <a:schemeClr val="tx1">
                    <a:lumMod val="95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252938C-35FD-3CDB-40F5-43A9F6B34634}"/>
              </a:ext>
            </a:extLst>
          </p:cNvPr>
          <p:cNvGrpSpPr/>
          <p:nvPr/>
        </p:nvGrpSpPr>
        <p:grpSpPr>
          <a:xfrm>
            <a:off x="1552835" y="1832233"/>
            <a:ext cx="2009870" cy="3759776"/>
            <a:chOff x="3161" y="686644"/>
            <a:chExt cx="1807343" cy="3072927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7DEB8FB-CC4A-7808-D97F-A108E53AD17B}"/>
                </a:ext>
              </a:extLst>
            </p:cNvPr>
            <p:cNvSpPr/>
            <p:nvPr/>
          </p:nvSpPr>
          <p:spPr>
            <a:xfrm>
              <a:off x="3161" y="1099388"/>
              <a:ext cx="1807343" cy="266018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9F2EFED-FAD1-89DE-1438-B9EC0079BB6B}"/>
                </a:ext>
              </a:extLst>
            </p:cNvPr>
            <p:cNvSpPr txBox="1"/>
            <p:nvPr/>
          </p:nvSpPr>
          <p:spPr>
            <a:xfrm>
              <a:off x="3161" y="686644"/>
              <a:ext cx="1807343" cy="3072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b="1" kern="12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b="1" kern="1200" dirty="0">
                  <a:solidFill>
                    <a:schemeClr val="tx1"/>
                  </a:solidFill>
                </a:rPr>
                <a:t>Maggiore incidenza di disturbi alimentari</a:t>
              </a:r>
              <a:r>
                <a:rPr lang="it-IT" sz="1100" kern="1200" dirty="0"/>
                <a:t>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Le donne hanno una maggiore probabilità di avere una storia di disturbi alimentari, in particolare il disturbo da alimentazione incontrollata </a:t>
              </a:r>
              <a:endParaRPr lang="it-IT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 </a:t>
              </a:r>
              <a:r>
                <a:rPr lang="it-IT" sz="1100" b="1" kern="1200" dirty="0">
                  <a:solidFill>
                    <a:schemeClr val="tx1"/>
                  </a:solidFill>
                </a:rPr>
                <a:t>Utilizzo del cibo come consolazione</a:t>
              </a:r>
              <a:r>
                <a:rPr lang="it-IT" sz="1100" kern="1200" dirty="0">
                  <a:solidFill>
                    <a:schemeClr val="tx1"/>
                  </a:solidFill>
                </a:rPr>
                <a:t>: </a:t>
              </a:r>
              <a:r>
                <a:rPr lang="it-IT" sz="1100" kern="1200" dirty="0"/>
                <a:t>Nelle donne, l'uso del cibo come regolatore emotivo o come consolazione in risposta a stress e stati d'animo negativi è un fenomeno psicologico molto diffuso.</a:t>
              </a:r>
              <a:endParaRPr lang="en-US" sz="1100" kern="1200" dirty="0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3E453A-5A24-07B6-1188-2491B46B7C19}"/>
              </a:ext>
            </a:extLst>
          </p:cNvPr>
          <p:cNvGrpSpPr/>
          <p:nvPr/>
        </p:nvGrpSpPr>
        <p:grpSpPr>
          <a:xfrm>
            <a:off x="3628486" y="2337232"/>
            <a:ext cx="1895372" cy="3254778"/>
            <a:chOff x="2228705" y="669609"/>
            <a:chExt cx="1807343" cy="2660183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1CB2B18-BAAF-8DA8-3718-8FD4414B5A40}"/>
                </a:ext>
              </a:extLst>
            </p:cNvPr>
            <p:cNvSpPr/>
            <p:nvPr/>
          </p:nvSpPr>
          <p:spPr>
            <a:xfrm>
              <a:off x="2228705" y="669609"/>
              <a:ext cx="1807343" cy="266018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4A13D44-BEB3-4E4B-065F-7D5ABD83E33F}"/>
                </a:ext>
              </a:extLst>
            </p:cNvPr>
            <p:cNvSpPr txBox="1"/>
            <p:nvPr/>
          </p:nvSpPr>
          <p:spPr>
            <a:xfrm>
              <a:off x="2228705" y="669609"/>
              <a:ext cx="1807343" cy="266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dirty="0">
                  <a:solidFill>
                    <a:schemeClr val="tx1"/>
                  </a:solidFill>
                </a:rPr>
                <a:t>Maggiore insoddisfazione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dirty="0">
                  <a:solidFill>
                    <a:schemeClr val="tx1"/>
                  </a:solidFill>
                </a:rPr>
                <a:t>immagine corporea: </a:t>
              </a:r>
              <a:endParaRPr lang="it-IT" sz="1100" b="1" kern="12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b="1" kern="12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b="1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Le donne sono statisticamente più propense a percepire in modo negativo il proprio corpo, anche se in sovrappeso, e tendono a sovrastimare il proprio peso in modo significativo rispetto agli uomini.</a:t>
              </a:r>
              <a:endParaRPr lang="en-US" sz="1100" kern="1200" dirty="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760C165-1A74-2344-D386-F05422893644}"/>
              </a:ext>
            </a:extLst>
          </p:cNvPr>
          <p:cNvGrpSpPr/>
          <p:nvPr/>
        </p:nvGrpSpPr>
        <p:grpSpPr>
          <a:xfrm>
            <a:off x="5572575" y="2337232"/>
            <a:ext cx="1895372" cy="3254779"/>
            <a:chOff x="4273165" y="1099388"/>
            <a:chExt cx="1807343" cy="266018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09A13D87-EE46-66BE-4313-B6D32CEBF22A}"/>
                </a:ext>
              </a:extLst>
            </p:cNvPr>
            <p:cNvSpPr/>
            <p:nvPr/>
          </p:nvSpPr>
          <p:spPr>
            <a:xfrm>
              <a:off x="4273165" y="1099388"/>
              <a:ext cx="1807343" cy="266018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1892A44-1CF7-3AA8-FD60-5971A0FF17D8}"/>
                </a:ext>
              </a:extLst>
            </p:cNvPr>
            <p:cNvSpPr txBox="1"/>
            <p:nvPr/>
          </p:nvSpPr>
          <p:spPr>
            <a:xfrm>
              <a:off x="4273165" y="1099388"/>
              <a:ext cx="1807343" cy="266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b="1" kern="1200" dirty="0">
                  <a:solidFill>
                    <a:schemeClr val="tx1"/>
                  </a:solidFill>
                </a:rPr>
                <a:t>Vulnerabilità allo stigma</a:t>
              </a:r>
              <a:r>
                <a:rPr lang="it-IT" sz="1100" kern="12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La società esercita una pressione estetica più intensa sulle donne. Di conseguenza, le donne obese sono spesso più esposte e vulnerabili allo stigma e al giudizio sociale rispetto agli uomini.</a:t>
              </a:r>
              <a:endParaRPr lang="en-US" sz="1100" kern="1200" dirty="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72D6350-2910-6CD9-2577-6920AA7AB1CC}"/>
              </a:ext>
            </a:extLst>
          </p:cNvPr>
          <p:cNvGrpSpPr/>
          <p:nvPr/>
        </p:nvGrpSpPr>
        <p:grpSpPr>
          <a:xfrm>
            <a:off x="7501331" y="2337229"/>
            <a:ext cx="1895372" cy="3254780"/>
            <a:chOff x="6408168" y="1099387"/>
            <a:chExt cx="1807344" cy="2660184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77E5A52-6C62-FDCB-9AEC-C0CC69BFA7FD}"/>
                </a:ext>
              </a:extLst>
            </p:cNvPr>
            <p:cNvSpPr/>
            <p:nvPr/>
          </p:nvSpPr>
          <p:spPr>
            <a:xfrm>
              <a:off x="6408168" y="1099388"/>
              <a:ext cx="1807343" cy="266018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CED3AE9-E332-CF49-5689-BB16FC1E630F}"/>
                </a:ext>
              </a:extLst>
            </p:cNvPr>
            <p:cNvSpPr txBox="1"/>
            <p:nvPr/>
          </p:nvSpPr>
          <p:spPr>
            <a:xfrm>
              <a:off x="6517349" y="1099387"/>
              <a:ext cx="1698163" cy="266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b="1" kern="1200" dirty="0">
                  <a:solidFill>
                    <a:schemeClr val="tx1"/>
                  </a:solidFill>
                </a:rPr>
                <a:t>Maggiore impatto sulla qualità della vita</a:t>
              </a:r>
              <a:r>
                <a:rPr lang="it-IT" sz="1100" kern="1200" dirty="0">
                  <a:solidFill>
                    <a:schemeClr val="tx1"/>
                  </a:solidFill>
                </a:rPr>
                <a:t>: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Le donne obese tendono a riportare una qualità della vita peggiore rispetto agli uomini, anche se sono più giovani e meno obese. Le conseguenze psicologiche come la depressione, i disturbi alimentari e la cattiva percezione corporea contribuiscono a questo calo del benessere.</a:t>
              </a:r>
              <a:endParaRPr lang="en-US" sz="1100" kern="1200" dirty="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AA1D80A-FF59-6265-1E8B-C481C6BB9095}"/>
              </a:ext>
            </a:extLst>
          </p:cNvPr>
          <p:cNvGrpSpPr/>
          <p:nvPr/>
        </p:nvGrpSpPr>
        <p:grpSpPr>
          <a:xfrm>
            <a:off x="9477817" y="2337233"/>
            <a:ext cx="1928757" cy="3254778"/>
            <a:chOff x="8543170" y="1099388"/>
            <a:chExt cx="1807343" cy="2660183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5B5286D-8338-5BED-5216-BFCF1DC1BAB1}"/>
                </a:ext>
              </a:extLst>
            </p:cNvPr>
            <p:cNvSpPr/>
            <p:nvPr/>
          </p:nvSpPr>
          <p:spPr>
            <a:xfrm>
              <a:off x="8543170" y="1099388"/>
              <a:ext cx="1807343" cy="266018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3D32293-B87D-2516-8D45-B07B3A1AECA5}"/>
                </a:ext>
              </a:extLst>
            </p:cNvPr>
            <p:cNvSpPr txBox="1"/>
            <p:nvPr/>
          </p:nvSpPr>
          <p:spPr>
            <a:xfrm>
              <a:off x="8543170" y="1099388"/>
              <a:ext cx="1807343" cy="266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b="1" kern="1200" dirty="0">
                  <a:solidFill>
                    <a:schemeClr val="tx1"/>
                  </a:solidFill>
                </a:rPr>
                <a:t>Percezione di sé e relazione di coppia</a:t>
              </a:r>
              <a:r>
                <a:rPr lang="it-IT" sz="1100" kern="1200" dirty="0">
                  <a:solidFill>
                    <a:schemeClr val="tx1"/>
                  </a:solidFill>
                </a:rPr>
                <a:t>:</a:t>
              </a:r>
              <a:endParaRPr lang="it-IT" sz="11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kern="1200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100" kern="1200" dirty="0"/>
                <a:t> L'insoddisfazione per il proprio corpo e la bassa autostima possono influenzare negativamente la vita relazionale e sessuale </a:t>
              </a:r>
              <a:endParaRPr lang="en-US" sz="11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52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A459E-9A28-15FB-693A-4421643D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6E945-6BC7-8BDF-1140-C354EB15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31" y="759025"/>
            <a:ext cx="10353762" cy="970450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Fattori psicologici SPECIFICI NELL’UOMO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IN consulenza bariatrica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7D3C0E0-FCF7-8CB8-4CE5-C1C4E625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defTabSz="914400">
              <a:spcAft>
                <a:spcPts val="600"/>
              </a:spcAft>
            </a:pPr>
            <a:fld id="{FE024F78-56A6-7740-B68D-8D4D026EDF3F}" type="slidenum">
              <a:rPr lang="en-US" sz="1000" smtClean="0">
                <a:solidFill>
                  <a:schemeClr val="tx1">
                    <a:lumMod val="95000"/>
                  </a:schemeClr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DE950B8-E6FE-7386-7C36-37824AF4A0BB}"/>
              </a:ext>
            </a:extLst>
          </p:cNvPr>
          <p:cNvSpPr/>
          <p:nvPr/>
        </p:nvSpPr>
        <p:spPr>
          <a:xfrm>
            <a:off x="4830879" y="2098907"/>
            <a:ext cx="2993161" cy="182709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b="1" dirty="0">
                <a:solidFill>
                  <a:schemeClr val="tx1"/>
                </a:solidFill>
              </a:rPr>
              <a:t>Percezione di sé e relazione di coppia</a:t>
            </a:r>
            <a:r>
              <a:rPr lang="it-IT" sz="1400" dirty="0">
                <a:solidFill>
                  <a:schemeClr val="tx1"/>
                </a:solidFill>
              </a:rPr>
              <a:t>: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400" dirty="0"/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/>
              <a:t> </a:t>
            </a:r>
            <a:r>
              <a:rPr lang="it-IT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L'insoddisfazione per il proprio corpo e la bassa autostima possono influenzare negativamente la vita relazionale e sessuale</a:t>
            </a:r>
            <a:r>
              <a:rPr lang="it-IT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3B5953C-27ED-E6EF-2409-113497839FC0}"/>
              </a:ext>
            </a:extLst>
          </p:cNvPr>
          <p:cNvSpPr/>
          <p:nvPr/>
        </p:nvSpPr>
        <p:spPr>
          <a:xfrm>
            <a:off x="1219200" y="2113081"/>
            <a:ext cx="3148762" cy="181292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471357"/>
              <a:satOff val="-2254"/>
              <a:lumOff val="2471"/>
              <a:alphaOff val="0"/>
            </a:schemeClr>
          </a:fillRef>
          <a:effectRef idx="2">
            <a:schemeClr val="accent5">
              <a:hueOff val="471357"/>
              <a:satOff val="-2254"/>
              <a:lumOff val="247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1400" b="1" dirty="0">
                <a:solidFill>
                  <a:schemeClr val="tx1"/>
                </a:solidFill>
                <a:cs typeface="Aparajita" panose="02020603050405020304" pitchFamily="18" charset="0"/>
              </a:rPr>
              <a:t>Motivazioni più orientate alla salute</a:t>
            </a:r>
            <a:r>
              <a:rPr lang="it-IT" sz="1400" dirty="0">
                <a:solidFill>
                  <a:schemeClr val="tx1"/>
                </a:solidFill>
                <a:cs typeface="Aparajita" panose="02020603050405020304" pitchFamily="18" charset="0"/>
              </a:rPr>
              <a:t>:</a:t>
            </a:r>
            <a:endParaRPr lang="it-IT" sz="1400" dirty="0">
              <a:cs typeface="Aparajita" panose="02020603050405020304" pitchFamily="18" charset="0"/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  <a:cs typeface="Aparajita" panose="02020603050405020304" pitchFamily="18" charset="0"/>
              </a:rPr>
              <a:t> Gli uomini potrebbero essere più inclini a sottoporsi all'intervento per migliorare i problemi di salute correlati all'obesità (come il diabete o l'ipertensione), piuttosto che per motivi estetici</a:t>
            </a:r>
            <a:r>
              <a:rPr lang="it-IT" dirty="0">
                <a:solidFill>
                  <a:schemeClr val="bg1"/>
                </a:solidFill>
                <a:cs typeface="Aparajita" panose="02020603050405020304" pitchFamily="18" charset="0"/>
              </a:rPr>
              <a:t>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B9D2CA7-01C5-6D79-B623-40BAC7C002A0}"/>
              </a:ext>
            </a:extLst>
          </p:cNvPr>
          <p:cNvSpPr/>
          <p:nvPr/>
        </p:nvSpPr>
        <p:spPr>
          <a:xfrm>
            <a:off x="8269642" y="2098907"/>
            <a:ext cx="2997914" cy="181292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942713"/>
              <a:satOff val="-4508"/>
              <a:lumOff val="4941"/>
              <a:alphaOff val="0"/>
            </a:schemeClr>
          </a:fillRef>
          <a:effectRef idx="2">
            <a:schemeClr val="accent5">
              <a:hueOff val="942713"/>
              <a:satOff val="-4508"/>
              <a:lumOff val="494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b="1" dirty="0">
                <a:solidFill>
                  <a:schemeClr val="tx1"/>
                </a:solidFill>
              </a:rPr>
              <a:t>Impatto sulla mascolinità</a:t>
            </a:r>
            <a:r>
              <a:rPr lang="it-IT" sz="1400" dirty="0">
                <a:solidFill>
                  <a:schemeClr val="tx1"/>
                </a:solidFill>
              </a:rPr>
              <a:t>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400" dirty="0">
              <a:solidFill>
                <a:schemeClr val="tx1"/>
              </a:solidFill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percezione del proprio corpo e l'obesità possono mettere in discussione l'immagine di forza e virilità spesso associate alla mascolinità. Questo può portare a disagio psicologico e ansia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7AB2915-A6F5-2657-E62A-6248895C48D1}"/>
              </a:ext>
            </a:extLst>
          </p:cNvPr>
          <p:cNvSpPr/>
          <p:nvPr/>
        </p:nvSpPr>
        <p:spPr>
          <a:xfrm>
            <a:off x="1219200" y="4084527"/>
            <a:ext cx="3170830" cy="179874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14070"/>
              <a:satOff val="-6762"/>
              <a:lumOff val="7412"/>
              <a:alphaOff val="0"/>
            </a:schemeClr>
          </a:fillRef>
          <a:effectRef idx="2">
            <a:schemeClr val="accent5">
              <a:hueOff val="1414070"/>
              <a:satOff val="-6762"/>
              <a:lumOff val="74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1400" b="1" dirty="0">
                <a:solidFill>
                  <a:schemeClr val="tx1"/>
                </a:solidFill>
                <a:cs typeface="Aparajita" panose="02020603050405020304" pitchFamily="18" charset="0"/>
              </a:rPr>
              <a:t>Disturbi alimentari</a:t>
            </a:r>
            <a:r>
              <a:rPr lang="it-IT" sz="1400" dirty="0">
                <a:solidFill>
                  <a:schemeClr val="tx1"/>
                </a:solidFill>
                <a:cs typeface="Aparajita" panose="02020603050405020304" pitchFamily="18" charset="0"/>
              </a:rPr>
              <a:t>: </a:t>
            </a:r>
          </a:p>
          <a:p>
            <a:endParaRPr lang="it-IT" sz="1400" dirty="0">
              <a:cs typeface="Aparajita" panose="02020603050405020304" pitchFamily="18" charset="0"/>
            </a:endParaRPr>
          </a:p>
          <a:p>
            <a:r>
              <a:rPr lang="it-IT" sz="1400" dirty="0">
                <a:solidFill>
                  <a:schemeClr val="bg1"/>
                </a:solidFill>
                <a:cs typeface="Aparajita" panose="02020603050405020304" pitchFamily="18" charset="0"/>
              </a:rPr>
              <a:t>Anche se meno prevalente rispetto alle donne, negli uomini sono stati osservati disturbi del controllo degli impulsi sul cibo e iperfagia prandiale.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01C892B-8E51-1BDA-D479-5016CF09FC40}"/>
              </a:ext>
            </a:extLst>
          </p:cNvPr>
          <p:cNvGrpSpPr/>
          <p:nvPr/>
        </p:nvGrpSpPr>
        <p:grpSpPr>
          <a:xfrm>
            <a:off x="4978585" y="3713750"/>
            <a:ext cx="2779089" cy="2759242"/>
            <a:chOff x="380174" y="1756542"/>
            <a:chExt cx="2997914" cy="218838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BE26F5C1-542A-60D7-8BF0-E72C7699BC07}"/>
                </a:ext>
              </a:extLst>
            </p:cNvPr>
            <p:cNvSpPr/>
            <p:nvPr/>
          </p:nvSpPr>
          <p:spPr>
            <a:xfrm>
              <a:off x="380174" y="2099080"/>
              <a:ext cx="2997914" cy="179874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14070"/>
                <a:satOff val="-6762"/>
                <a:lumOff val="7412"/>
                <a:alphaOff val="0"/>
              </a:schemeClr>
            </a:fillRef>
            <a:effectRef idx="2">
              <a:schemeClr val="accent5">
                <a:hueOff val="1414070"/>
                <a:satOff val="-6762"/>
                <a:lumOff val="741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7092380-0C19-F974-8BD2-D2526B0CCC46}"/>
                </a:ext>
              </a:extLst>
            </p:cNvPr>
            <p:cNvSpPr txBox="1"/>
            <p:nvPr/>
          </p:nvSpPr>
          <p:spPr>
            <a:xfrm>
              <a:off x="408026" y="1756542"/>
              <a:ext cx="2942209" cy="218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300" b="1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</a:rPr>
                <a:t>Minore percezione del rischio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</a:rPr>
                <a:t>EGOSINTONIA</a:t>
              </a:r>
              <a:r>
                <a:rPr lang="it-IT" sz="1300" dirty="0">
                  <a:solidFill>
                    <a:schemeClr val="tx1"/>
                  </a:solidFill>
                </a:rPr>
                <a:t>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Gli uomini tendono a sottovalutare di più il loro stato di sovrappeso o obesità rispetto alle donne. Questa scarsa consapevolezza può ritardare l'intervento medico e nutrizionale.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L’uomo non si rende conto inizialmente di arrecare danno a sè stesso.</a:t>
              </a:r>
              <a:endParaRPr lang="en-US" sz="12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5FF53CD-2B07-CE6E-B2D1-70AA58D5C22A}"/>
              </a:ext>
            </a:extLst>
          </p:cNvPr>
          <p:cNvGrpSpPr/>
          <p:nvPr/>
        </p:nvGrpSpPr>
        <p:grpSpPr>
          <a:xfrm>
            <a:off x="8213937" y="3989294"/>
            <a:ext cx="3053619" cy="1903844"/>
            <a:chOff x="6919880" y="1743819"/>
            <a:chExt cx="3053619" cy="198131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4E4B2FC-EA78-2E58-4409-8169A9AE308D}"/>
                </a:ext>
              </a:extLst>
            </p:cNvPr>
            <p:cNvSpPr/>
            <p:nvPr/>
          </p:nvSpPr>
          <p:spPr>
            <a:xfrm>
              <a:off x="6975585" y="1926381"/>
              <a:ext cx="2997914" cy="179874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356783"/>
                <a:satOff val="-11270"/>
                <a:lumOff val="12353"/>
                <a:alphaOff val="0"/>
              </a:schemeClr>
            </a:fillRef>
            <a:effectRef idx="2">
              <a:schemeClr val="accent5">
                <a:hueOff val="2356783"/>
                <a:satOff val="-11270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3BD6F80-7655-70DF-A3A6-345432EE0111}"/>
                </a:ext>
              </a:extLst>
            </p:cNvPr>
            <p:cNvSpPr txBox="1"/>
            <p:nvPr/>
          </p:nvSpPr>
          <p:spPr>
            <a:xfrm>
              <a:off x="6919880" y="1743819"/>
              <a:ext cx="2997914" cy="1798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>
                  <a:solidFill>
                    <a:schemeClr val="tx1"/>
                  </a:solidFill>
                </a:rPr>
                <a:t>Infertilità maschile</a:t>
              </a:r>
              <a:r>
                <a:rPr lang="it-IT" sz="1400" kern="1200" dirty="0">
                  <a:solidFill>
                    <a:schemeClr val="tx1"/>
                  </a:solidFill>
                </a:rPr>
                <a:t>: 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Negli uomini, l'obesità associata all'infertilità può ulteriormente peggiorare la qualità della vita, specialmente nell'ambito sessuale, personale e sociale</a:t>
              </a:r>
              <a:r>
                <a:rPr lang="it-IT" sz="1200" kern="1200" dirty="0"/>
                <a:t>. </a:t>
              </a:r>
              <a:endParaRPr lang="en-US" sz="12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4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35AE9-01F0-654F-B419-8E9DF82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00501"/>
            <a:ext cx="3765177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RICERCA SULLO STATUS psicologico NEGLI UOMINI affetti da obesità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FA08CF-F2AC-0417-0607-13FAA04C1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565" y="1141417"/>
            <a:ext cx="6814864" cy="1225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1400" b="1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Uomini : 4 su 10 STIGMATIZZATI PER IL PESO</a:t>
            </a:r>
          </a:p>
          <a:p>
            <a:pPr marR="0" lvl="0" algn="l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1000" b="1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In una ricerca su obesità e salute i ricercatori del Rudd Center for Food Policy and Obesity dell’Università del Connecticut, hanno condotto un’indagine su 1.750 uomini americani.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404B31-37C6-1276-140A-300E785FD636}"/>
              </a:ext>
            </a:extLst>
          </p:cNvPr>
          <p:cNvSpPr txBox="1"/>
          <p:nvPr/>
        </p:nvSpPr>
        <p:spPr>
          <a:xfrm>
            <a:off x="4924860" y="5033510"/>
            <a:ext cx="6814855" cy="75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Internalizzare lo stigma significa, che a forza di sperimentare giudizi e reazioni negative, la persona obesa finisce per internalizzare una stato di inadeguatezza e di bassa autostima.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1F6324-07E0-C265-76B5-439AD6F49D41}"/>
              </a:ext>
            </a:extLst>
          </p:cNvPr>
          <p:cNvSpPr txBox="1"/>
          <p:nvPr/>
        </p:nvSpPr>
        <p:spPr>
          <a:xfrm>
            <a:off x="4924848" y="2519683"/>
            <a:ext cx="6814857" cy="41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Almeno il 40</a:t>
            </a:r>
            <a:r>
              <a:rPr lang="en-US" sz="1000" b="1" i="1" dirty="0">
                <a:solidFill>
                  <a:schemeClr val="tx1"/>
                </a:solidFill>
                <a:latin typeface="+mn-lt"/>
                <a:cs typeface="+mn-cs"/>
              </a:rPr>
              <a:t>%</a:t>
            </a:r>
            <a:r>
              <a:rPr kumimoji="0" lang="en-US" sz="1000" b="1" i="1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 dei maschi obesi dichiara di avere sperimentato lo stigma associato al peso</a:t>
            </a:r>
            <a:r>
              <a:rPr kumimoji="0" lang="en-US" sz="1000" b="0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, 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684F41-EB29-D489-B5F8-044D0249DB65}"/>
              </a:ext>
            </a:extLst>
          </p:cNvPr>
          <p:cNvSpPr txBox="1"/>
          <p:nvPr/>
        </p:nvSpPr>
        <p:spPr>
          <a:xfrm>
            <a:off x="4924848" y="3244774"/>
            <a:ext cx="6814855" cy="58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+mn-lt"/>
                <a:cs typeface="+mn-cs"/>
              </a:rPr>
              <a:t>S</a:t>
            </a:r>
            <a:r>
              <a:rPr kumimoji="0" lang="en-US" sz="1000" b="0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pesso si ritiene che il dimagrimento, la dieta e un’opinione negativa del proprio corpo siano argomenti più importanti per le donne.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063D62-FF8B-7EDB-47B6-927438391F09}"/>
              </a:ext>
            </a:extLst>
          </p:cNvPr>
          <p:cNvSpPr txBox="1"/>
          <p:nvPr/>
        </p:nvSpPr>
        <p:spPr>
          <a:xfrm>
            <a:off x="4924851" y="4139142"/>
            <a:ext cx="6814864" cy="58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fontAlgn="auto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cap="all" spc="3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cs typeface="+mn-cs"/>
              </a:rPr>
              <a:t>Gli uomini sono spesso trascurati, ma ciò non significa che siano meno colpiti dallo stigma o che tendano meno a internalizzare i bias negativi» </a:t>
            </a:r>
          </a:p>
        </p:txBody>
      </p:sp>
    </p:spTree>
    <p:extLst>
      <p:ext uri="{BB962C8B-B14F-4D97-AF65-F5344CB8AC3E}">
        <p14:creationId xmlns:p14="http://schemas.microsoft.com/office/powerpoint/2010/main" val="7615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2EB3E-A971-E4A4-CCA6-ABF2EA7D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C4248B-7A75-5C5F-4DAF-548FFE40FC92}"/>
              </a:ext>
            </a:extLst>
          </p:cNvPr>
          <p:cNvSpPr txBox="1"/>
          <p:nvPr/>
        </p:nvSpPr>
        <p:spPr>
          <a:xfrm>
            <a:off x="1635663" y="986764"/>
            <a:ext cx="9161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arajita" panose="02020603050405020304" pitchFamily="18" charset="0"/>
              <a:ea typeface="+mn-ea"/>
              <a:cs typeface="Aparajita" panose="02020603050405020304" pitchFamily="18" charset="0"/>
            </a:endParaRPr>
          </a:p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La chirurgia bariatrica </a:t>
            </a:r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produce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obiettivamente un netto miglioramento delle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condizioni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di salute psicofisica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e della «quality of life»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in entrambi i sessi. 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Non a caso viene denominata «RINASCITA» dai pazienti operati.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067BF7-524B-DD1A-E5F9-14687FC5AEB7}"/>
              </a:ext>
            </a:extLst>
          </p:cNvPr>
          <p:cNvSpPr txBox="1"/>
          <p:nvPr/>
        </p:nvSpPr>
        <p:spPr>
          <a:xfrm>
            <a:off x="1855958" y="2859741"/>
            <a:ext cx="8700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Alla luce di tutti i  fattori psicologici e sociali  coinvolti nell’obesità, il percorso psicologico deve essere « cucito su misura» per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il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paziente obeso in base alla sua storia personale , al genere e alle preferenze;  esso rappres</a:t>
            </a:r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enta uno strumento di tutela indispensabile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sia nel </a:t>
            </a:r>
            <a:r>
              <a:rPr lang="it-IT" sz="2400" noProof="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che </a:t>
            </a:r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nel POST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intervento anche per prevenire</a:t>
            </a:r>
          </a:p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il «weight regain»</a:t>
            </a:r>
            <a:r>
              <a:rPr lang="it-IT" sz="2400" noProof="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  <a:endParaRPr lang="it-IT" sz="2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02D2A4-C9A5-9B74-287D-A698E3AB94A6}"/>
              </a:ext>
            </a:extLst>
          </p:cNvPr>
          <p:cNvSpPr txBox="1"/>
          <p:nvPr/>
        </p:nvSpPr>
        <p:spPr>
          <a:xfrm>
            <a:off x="4032897" y="586654"/>
            <a:ext cx="412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  PER CONCLUDERE…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DF6F05-BA96-3A48-E68C-4B8308E5D9AD}"/>
              </a:ext>
            </a:extLst>
          </p:cNvPr>
          <p:cNvSpPr txBox="1"/>
          <p:nvPr/>
        </p:nvSpPr>
        <p:spPr>
          <a:xfrm>
            <a:off x="1855957" y="5086406"/>
            <a:ext cx="8700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Il supporto psicologico si rende </a:t>
            </a:r>
            <a:r>
              <a:rPr lang="it-IT" sz="2400" noProof="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necessari</a:t>
            </a:r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per coadiuvare i protocolli farmacologici e chirurgici e per determinare l’efficacia </a:t>
            </a:r>
            <a:r>
              <a:rPr lang="it-IT" sz="2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nell</a:t>
            </a:r>
            <a:r>
              <a:rPr lang="it-IT" sz="2400" b="1" i="1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’outcome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 del percorso bariatrico. </a:t>
            </a:r>
            <a:endParaRPr lang="it-IT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8CD86-3040-E323-F021-311F873A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4D2A84-4147-F349-91FB-D50A986A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6" y="2546274"/>
            <a:ext cx="3522879" cy="117698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lvl="0" algn="r"/>
            <a:r>
              <a:rPr lang="en-US" b="0" i="0" kern="1200" spc="1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Bibliografia</a:t>
            </a:r>
            <a:r>
              <a:rPr lang="en-US" sz="3600" b="0" i="0" kern="1200" spc="1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  </a:t>
            </a:r>
            <a:endParaRPr lang="en-US" sz="3600" b="0" i="0" kern="1200" spc="100" noProof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0FBCF7-B628-6B2B-CBFF-938AF0CC911F}"/>
              </a:ext>
            </a:extLst>
          </p:cNvPr>
          <p:cNvSpPr txBox="1"/>
          <p:nvPr/>
        </p:nvSpPr>
        <p:spPr>
          <a:xfrm>
            <a:off x="5187870" y="293021"/>
            <a:ext cx="6269434" cy="4470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Linea Guida della Società Italiana di Chirurgia dell’Obesità e delle Malattie Metaboliche (SICOB) Il trattamento endoscopico bariatrico dell’obesità e delle complicanze associate 2024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0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Psychological and psychiatric standardized procedsures for metabolic bariatric surgery: a clinical practice model for mental health providers. Micanti F, Caiazza C, Musella M, Paone E, Navarra G.  Updates in Surgery, 2024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0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A Decade Analysis of Trends and Outcomes of Male ... - PubMed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14 mar 2016 — Results: During the 10-year period, 810,999 patients underwent bariatric surgery; 19.3% were male and 80.7% were female...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National Institutes of Health (NIH) | (.gov)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Gender disparities in weight loss surgery - OAE Publishing Inc.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9 apr 2020 — While the prevalence of obesity among men and women is similar in the general population, a substantial gender disparity...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0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OAE Publishing Inc.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Gender as a Deterministic Factor in Procedure Selection and ...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Results: Data review found that men presenting for bariatric surgery had a higher incidence of comorbidities and higher body mass ...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National Institutes of Health (NIH) | (.gov)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Gender disparities in weight loss surgery - OAE Publishing Inc.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9 apr 2020 — While the prevalence of obesity among men and women is similar in the general population, a substantial gender disparity...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0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A gender-specific analysis among patients affected by obesity - HAL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050" dirty="0">
                <a:latin typeface="+mj-lt"/>
                <a:ea typeface="+mj-ea"/>
                <a:cs typeface="+mj-cs"/>
              </a:rPr>
              <a:t>6 apr 2024 — Results: Findings showed that no significant differences emerged when compared according to the presence or absence of t...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B734D5-D0E7-138F-E244-0F5479C6B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027" y="5400259"/>
            <a:ext cx="1090415" cy="1457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250" advTm="65000"/>
    </mc:Choice>
    <mc:Fallback xmlns="">
      <p:transition spd="slow" advTm="6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2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|1.1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2260</TotalTime>
  <Words>1414</Words>
  <Application>Microsoft Office PowerPoint</Application>
  <PresentationFormat>Widescreen</PresentationFormat>
  <Paragraphs>120</Paragraphs>
  <Slides>11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  <vt:variant>
        <vt:lpstr>Presentazioni personalizzate</vt:lpstr>
      </vt:variant>
      <vt:variant>
        <vt:i4>1</vt:i4>
      </vt:variant>
    </vt:vector>
  </HeadingPairs>
  <TitlesOfParts>
    <vt:vector size="21" baseType="lpstr">
      <vt:lpstr>ADLaM Display</vt:lpstr>
      <vt:lpstr>Angsana New</vt:lpstr>
      <vt:lpstr>Aparajita</vt:lpstr>
      <vt:lpstr>Arial</vt:lpstr>
      <vt:lpstr>Arial Nova</vt:lpstr>
      <vt:lpstr>Calibri</vt:lpstr>
      <vt:lpstr>Century Gothic</vt:lpstr>
      <vt:lpstr>Wingdings 3</vt:lpstr>
      <vt:lpstr>Ione</vt:lpstr>
      <vt:lpstr>Differenze di genere nell'approccio Alla cura dell’obesità </vt:lpstr>
      <vt:lpstr>Presentazione standard di PowerPoint</vt:lpstr>
      <vt:lpstr>Linee guida sicob  e good psychological practice </vt:lpstr>
      <vt:lpstr>     Fattori psicologici comuni ad entrambi i generi IN CONSULENZA BARIATRICA</vt:lpstr>
      <vt:lpstr>     Fattori psicologici SPECIFICI NELLA DONNA  IN consulenza bariatrica </vt:lpstr>
      <vt:lpstr>   Fattori psicologici SPECIFICI NELL’UOMO  IN consulenza bariatrica </vt:lpstr>
      <vt:lpstr>RICERCA SULLO STATUS psicologico NEGLI UOMINI affetti da obesità</vt:lpstr>
      <vt:lpstr>Presentazione standard di PowerPoint</vt:lpstr>
      <vt:lpstr>Bibliografia   </vt:lpstr>
      <vt:lpstr>        GRAZIE PER LA CORTESE ATTENZIONE        Dott.ssa   Marzia  Del  Monte    Psicologa – Psicoterapeuta   Cognitivo-Comportamentale  Consulente Psicologa in ambito Medico Legale e Militare   Esperta in Neuroscienze, Neuropsicologia clinica e Psicodiagnosi. Esperta in DCA e patologie dell’Obesità Esperta in Dipendenze Patologiche Esperta in Psicologia della Salute Organizzativa Esperta in Disturbi del Neurosviluppo e dello Spettro Autistico </vt:lpstr>
      <vt:lpstr>Presentazione standard di PowerPoint</vt:lpstr>
      <vt:lpstr>Presentazione personalizzata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2126</cp:lastModifiedBy>
  <cp:revision>35</cp:revision>
  <dcterms:created xsi:type="dcterms:W3CDTF">2025-10-19T13:53:02Z</dcterms:created>
  <dcterms:modified xsi:type="dcterms:W3CDTF">2025-10-25T19:33:51Z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